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9" r:id="rId3"/>
    <p:sldId id="270" r:id="rId4"/>
    <p:sldId id="271" r:id="rId5"/>
    <p:sldId id="272" r:id="rId6"/>
    <p:sldId id="257" r:id="rId7"/>
    <p:sldId id="258" r:id="rId8"/>
    <p:sldId id="259" r:id="rId9"/>
    <p:sldId id="261" r:id="rId10"/>
    <p:sldId id="262" r:id="rId11"/>
    <p:sldId id="266" r:id="rId12"/>
    <p:sldId id="265" r:id="rId13"/>
    <p:sldId id="264" r:id="rId14"/>
    <p:sldId id="263" r:id="rId15"/>
    <p:sldId id="260" r:id="rId16"/>
    <p:sldId id="267" r:id="rId17"/>
    <p:sldId id="278" r:id="rId18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84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4/11/2021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r">
              <a:defRPr sz="1200"/>
            </a:lvl1pPr>
          </a:lstStyle>
          <a:p>
            <a:fld id="{E098003B-5FA9-40C0-8A53-B52130DE62D3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r">
              <a:defRPr sz="1200"/>
            </a:lvl1pPr>
          </a:lstStyle>
          <a:p>
            <a:r>
              <a:rPr lang="en-US"/>
              <a:t>4/11/2021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3" tIns="48322" rIns="96643" bIns="483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43" tIns="48322" rIns="96643" bIns="4832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r">
              <a:defRPr sz="1200"/>
            </a:lvl1pPr>
          </a:lstStyle>
          <a:p>
            <a:fld id="{077BE0AF-6ADC-48A0-A179-B47C1A660D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0947-02AA-4BC7-9D00-FC4C338E394A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302452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88593-A70B-47A7-89E7-3DC4FFB40DA3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1836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88593-A70B-47A7-89E7-3DC4FFB40DA3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72203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88593-A70B-47A7-89E7-3DC4FFB40DA3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290916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88593-A70B-47A7-89E7-3DC4FFB40DA3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6574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88593-A70B-47A7-89E7-3DC4FFB40DA3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5984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88593-A70B-47A7-89E7-3DC4FFB40DA3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3155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2E01-69FD-4C69-891D-7E2BFC5A6668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85886"/>
      </p:ext>
    </p:extLst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B0848-4DDA-4ADE-A5BA-812BB14DC139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46993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EC5D9-FD61-4470-BF8F-1BF89EE4E9EF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993173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9E47A-30B0-403A-B659-C87D154D07E7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070711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F7260-1D62-4E52-8D15-1137BEEBB4C4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478246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6DB0-082A-48AD-8CB5-DA61F94A9C32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792801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1A88-6243-4ADE-8324-944A25CD44EA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96515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064E7-BF6E-4DD0-BC9B-3860636F1B60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16748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A1E76-C13A-416C-91CA-3655D60A89A6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03857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3E98-139C-448B-BE0D-15E8AF54694E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9183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A688593-A70B-47A7-89E7-3DC4FFB40DA3}" type="datetime1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6286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ransition>
    <p:fade thruBlk="1"/>
  </p:transition>
  <p:hf hdr="0" ftr="0" dt="0"/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74038"/>
            <a:ext cx="7772400" cy="230832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Dealing With Temptations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584775"/>
          </a:xfr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James 1:2-4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692"/>
            <a:ext cx="8229600" cy="73866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Help With Temptation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68" y="876692"/>
            <a:ext cx="8882064" cy="5816977"/>
          </a:xfrm>
          <a:noFill/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600" b="1" u="sng" dirty="0"/>
              <a:t>God’s word rightly applied</a:t>
            </a:r>
            <a:r>
              <a:rPr lang="en-US" sz="3600" b="1" dirty="0"/>
              <a:t>. </a:t>
            </a:r>
            <a:r>
              <a:rPr lang="en-US" sz="2800" dirty="0"/>
              <a:t>2 Timothy 2:15; </a:t>
            </a:r>
            <a:br>
              <a:rPr lang="en-US" sz="2800" dirty="0"/>
            </a:br>
            <a:r>
              <a:rPr lang="en-US" sz="2800" dirty="0"/>
              <a:t>Jeremiah 10:23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Psalms 119:9, </a:t>
            </a:r>
            <a:r>
              <a:rPr lang="en-US" sz="2800" i="1" dirty="0"/>
              <a:t>“Wherewith shall a young man cleanse his way? By taking heed (thereto) according to thy word.”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Psalms 119:11, </a:t>
            </a:r>
            <a:r>
              <a:rPr lang="en-US" sz="2800" i="1" dirty="0"/>
              <a:t>“Thy word have I laid up in my heart, that I might not sin against thee.”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Psalms 119:105, </a:t>
            </a:r>
            <a:r>
              <a:rPr lang="en-US" sz="2800" i="1" dirty="0"/>
              <a:t>“Thy word is a lamp unto my feet, and light unto my path.”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Proverbs 4:5, </a:t>
            </a:r>
            <a:r>
              <a:rPr lang="en-US" sz="2800" i="1" dirty="0"/>
              <a:t>“Get wisdom, get understanding; Forget not, neither decline from the words of my mouth.”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Matthew 4:1-11 – Jesus used the Scriptures.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10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3866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Help With Temptation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774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i="1" dirty="0"/>
              <a:t>“</a:t>
            </a:r>
            <a:r>
              <a:rPr lang="en-US" sz="3600" b="1" i="1" u="sng" dirty="0"/>
              <a:t>Remember thy creator in the days of thy youth</a:t>
            </a:r>
            <a:r>
              <a:rPr lang="en-US" sz="3600" i="1" dirty="0"/>
              <a:t>.”</a:t>
            </a:r>
            <a:r>
              <a:rPr lang="en-US" sz="3600" dirty="0"/>
              <a:t> </a:t>
            </a:r>
            <a:r>
              <a:rPr lang="en-US" sz="3600" b="1" dirty="0"/>
              <a:t>Ecclesiastes 12:1</a:t>
            </a:r>
            <a:endParaRPr lang="en-US" sz="2800" b="1" dirty="0"/>
          </a:p>
          <a:p>
            <a:pPr>
              <a:buClr>
                <a:schemeClr val="tx1"/>
              </a:buClr>
              <a:buSzPct val="100000"/>
            </a:pPr>
            <a:r>
              <a:rPr lang="en-US" sz="2800" dirty="0"/>
              <a:t>Joseph. Genesis 39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sz="2800" dirty="0"/>
              <a:t>David. 1 Samuel 17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sz="2800" dirty="0"/>
              <a:t>Daniel. Daniel 1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sz="2800" dirty="0"/>
              <a:t>Jesus was 12 when He said, </a:t>
            </a:r>
            <a:r>
              <a:rPr lang="en-US" sz="2800" i="1" dirty="0"/>
              <a:t>“I must be about my father’s business.”</a:t>
            </a:r>
            <a:r>
              <a:rPr lang="en-US" sz="2800" dirty="0"/>
              <a:t> Luke 2:42-49; </a:t>
            </a:r>
            <a:br>
              <a:rPr lang="en-US" sz="2800" dirty="0"/>
            </a:br>
            <a:r>
              <a:rPr lang="en-US" sz="2800" dirty="0"/>
              <a:t>cf. Luke 2:52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sz="2800" dirty="0"/>
              <a:t>NO TIME FOR WILD OATS. Galatians 6:7-8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11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3866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Help With Temptation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876" y="1295400"/>
            <a:ext cx="8689378" cy="5473293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i="1" dirty="0"/>
              <a:t>“</a:t>
            </a:r>
            <a:r>
              <a:rPr lang="en-US" sz="3600" b="1" i="1" u="sng" dirty="0"/>
              <a:t>Keep thy heart with all diligence</a:t>
            </a:r>
            <a:r>
              <a:rPr lang="en-US" sz="3600" i="1" dirty="0"/>
              <a:t>; </a:t>
            </a:r>
            <a:r>
              <a:rPr lang="en-US" sz="2800" i="1" dirty="0"/>
              <a:t>For out of it are the issues of life.”</a:t>
            </a:r>
            <a:r>
              <a:rPr lang="en-US" sz="2800" dirty="0"/>
              <a:t> Proverbs 4:23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sz="2800" dirty="0"/>
              <a:t>Attitudes control conduct. Luke 6:45; </a:t>
            </a:r>
            <a:br>
              <a:rPr lang="en-US" sz="2800" dirty="0"/>
            </a:br>
            <a:r>
              <a:rPr lang="en-US" sz="2800" dirty="0"/>
              <a:t>cf. Matthew 15:19; Mark 7:21-23</a:t>
            </a:r>
          </a:p>
          <a:p>
            <a:pPr lvl="1">
              <a:buClr>
                <a:schemeClr val="tx1"/>
              </a:buClr>
            </a:pPr>
            <a:r>
              <a:rPr lang="en-US" sz="2400" dirty="0"/>
              <a:t>No external police can do this!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sz="2800" dirty="0"/>
              <a:t>Focus on things above. Colossians 3:1-3; Romans 6:1-4; 1 John 2:15-17; Romans 12:1-3</a:t>
            </a:r>
          </a:p>
          <a:p>
            <a:pPr lvl="1">
              <a:buClr>
                <a:schemeClr val="tx1"/>
              </a:buClr>
            </a:pPr>
            <a:r>
              <a:rPr lang="en-US" sz="2400" dirty="0"/>
              <a:t>Happiness is not dependant upon externals.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sz="2800" dirty="0"/>
              <a:t>“Sow a thought and reap the deed; Sow a deed and reap a habit; sow a habit and reap the consequences.” (author unknown)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3866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Help With Temptation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81328"/>
            <a:ext cx="8839200" cy="5160387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u="sng" dirty="0"/>
              <a:t>Worship God regularly </a:t>
            </a:r>
            <a:r>
              <a:rPr lang="en-US" sz="2800" b="1" u="sng" dirty="0"/>
              <a:t>in spirit and in truth</a:t>
            </a:r>
            <a:r>
              <a:rPr lang="en-US" sz="2800" b="1" dirty="0"/>
              <a:t>. </a:t>
            </a:r>
            <a:br>
              <a:rPr lang="en-US" sz="2800" b="1" dirty="0"/>
            </a:br>
            <a:r>
              <a:rPr lang="en-US" sz="2800" b="1" dirty="0"/>
              <a:t>John 4:24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sz="2800" i="1" dirty="0"/>
              <a:t>“For </a:t>
            </a:r>
            <a:r>
              <a:rPr lang="en-US" sz="4000" b="1" i="1" dirty="0"/>
              <a:t>a day </a:t>
            </a:r>
            <a:r>
              <a:rPr lang="en-US" sz="2800" i="1" dirty="0"/>
              <a:t>in thy courts is better than </a:t>
            </a:r>
            <a:br>
              <a:rPr lang="en-US" sz="2800" i="1" dirty="0"/>
            </a:br>
            <a:r>
              <a:rPr lang="en-US" sz="4000" b="1" i="1" dirty="0"/>
              <a:t>a thousand.</a:t>
            </a:r>
            <a:r>
              <a:rPr lang="en-US" sz="3600" i="1" dirty="0"/>
              <a:t> </a:t>
            </a:r>
            <a:r>
              <a:rPr lang="en-US" sz="2800" i="1" dirty="0"/>
              <a:t>I had rather be a doorkeeper in the house of my God, than to dwell in the tents of wickedness.”</a:t>
            </a:r>
            <a:r>
              <a:rPr lang="en-US" sz="2800" dirty="0"/>
              <a:t> (Psalms 84:10)</a:t>
            </a:r>
          </a:p>
          <a:p>
            <a:pPr lvl="1">
              <a:buClr>
                <a:schemeClr val="tx1"/>
              </a:buClr>
            </a:pPr>
            <a:r>
              <a:rPr lang="en-US" sz="2400" dirty="0"/>
              <a:t>Emphasis not on duration, but intensity of joy.</a:t>
            </a:r>
          </a:p>
          <a:p>
            <a:pPr lvl="1">
              <a:buClr>
                <a:schemeClr val="tx1"/>
              </a:buClr>
            </a:pPr>
            <a:r>
              <a:rPr lang="en-US" sz="2400" dirty="0"/>
              <a:t>The sincerity of your worship makes a difference. John 4:24; Psalms 122:1</a:t>
            </a:r>
          </a:p>
          <a:p>
            <a:pPr lvl="1">
              <a:buClr>
                <a:schemeClr val="tx1"/>
              </a:buClr>
            </a:pPr>
            <a:r>
              <a:rPr lang="en-US" sz="2400" dirty="0"/>
              <a:t>Satisfaction to the soul. cf. Hebrews 10:24-25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13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3866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Help With Temptation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15400" cy="5139869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4000" b="1" u="sng" dirty="0"/>
              <a:t>Watch the company you keep</a:t>
            </a:r>
            <a:r>
              <a:rPr lang="en-US" sz="4000" b="1" i="1" dirty="0"/>
              <a:t>.</a:t>
            </a:r>
            <a:r>
              <a:rPr lang="en-US" sz="4000" b="1" dirty="0"/>
              <a:t> </a:t>
            </a:r>
            <a:r>
              <a:rPr lang="en-US" sz="3200" dirty="0"/>
              <a:t>Proverbs 1:10, </a:t>
            </a:r>
            <a:r>
              <a:rPr lang="en-US" sz="3200" i="1" dirty="0"/>
              <a:t>“My son, if sinners entice thee, Consent thou not.”</a:t>
            </a:r>
          </a:p>
          <a:p>
            <a:pPr>
              <a:spcBef>
                <a:spcPts val="0"/>
              </a:spcBef>
              <a:buNone/>
            </a:pPr>
            <a:endParaRPr lang="en-US" sz="3200" i="1" dirty="0"/>
          </a:p>
          <a:p>
            <a:pPr>
              <a:spcBef>
                <a:spcPts val="0"/>
              </a:spcBef>
              <a:buNone/>
            </a:pPr>
            <a:r>
              <a:rPr lang="en-US" sz="3200" dirty="0"/>
              <a:t>Be careful of peer pressure. cf. Psalms 1:1; </a:t>
            </a:r>
            <a:br>
              <a:rPr lang="en-US" sz="3200" dirty="0"/>
            </a:br>
            <a:r>
              <a:rPr lang="en-US" sz="3200" dirty="0"/>
              <a:t>cf. 1 Corinthians 15:33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3200" dirty="0"/>
              <a:t>Proverbs 13:20, </a:t>
            </a:r>
            <a:r>
              <a:rPr lang="en-US" sz="3200" i="1" dirty="0"/>
              <a:t>“He who walks with wise men will be wise, But the companion of fools will be destroyed.” NKJV</a:t>
            </a:r>
            <a:br>
              <a:rPr lang="en-US" sz="3200" dirty="0"/>
            </a:br>
            <a:r>
              <a:rPr lang="en-US" sz="3200" dirty="0"/>
              <a:t>(cf. Proverbs 1:7)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14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3866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Help With Temptation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401479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00000"/>
            </a:pPr>
            <a:r>
              <a:rPr lang="en-US" sz="3600" i="1" dirty="0"/>
              <a:t>“</a:t>
            </a:r>
            <a:r>
              <a:rPr lang="en-US" sz="3600" b="1" i="1" u="sng" dirty="0"/>
              <a:t>Watch and pray</a:t>
            </a:r>
            <a:r>
              <a:rPr lang="en-US" sz="3600" b="1" i="1" dirty="0"/>
              <a:t>, </a:t>
            </a:r>
            <a:r>
              <a:rPr lang="en-US" sz="2800" i="1" dirty="0"/>
              <a:t>that ye enter not into temptation: the spirit indeed is willing, but the flesh is weak.”</a:t>
            </a:r>
            <a:r>
              <a:rPr lang="en-US" sz="2800" dirty="0"/>
              <a:t> Matthew 26:41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Possible to be overtaken in sin (Galatians 6:1), </a:t>
            </a:r>
            <a:r>
              <a:rPr lang="en-US" sz="3600" dirty="0"/>
              <a:t>but NOT WITHOUT YOUR CHOICE.</a:t>
            </a:r>
            <a:r>
              <a:rPr lang="en-US" sz="3200" dirty="0"/>
              <a:t> Matthew 6:13;</a:t>
            </a:r>
            <a:br>
              <a:rPr lang="en-US" sz="3200" dirty="0"/>
            </a:br>
            <a:r>
              <a:rPr lang="en-US" sz="3200" dirty="0"/>
              <a:t> cf. Romans 13:13-14 ;</a:t>
            </a:r>
            <a:br>
              <a:rPr lang="en-US" sz="3200" dirty="0"/>
            </a:br>
            <a:r>
              <a:rPr lang="en-US" sz="3200" dirty="0"/>
              <a:t>cf. 1 Corinthians 10:13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Limit your opportunities.</a:t>
            </a:r>
            <a:endParaRPr lang="en-US" sz="2800" i="1" dirty="0"/>
          </a:p>
          <a:p>
            <a:pPr>
              <a:buClr>
                <a:schemeClr val="tx1"/>
              </a:buClr>
              <a:buSzPct val="100000"/>
            </a:pPr>
            <a:r>
              <a:rPr lang="en-US" sz="2800" i="1" u="sng" dirty="0"/>
              <a:t>Watch and resist</a:t>
            </a:r>
            <a:r>
              <a:rPr lang="en-US" sz="2800" i="1" dirty="0"/>
              <a:t>.</a:t>
            </a:r>
            <a:r>
              <a:rPr lang="en-US" sz="2800" dirty="0"/>
              <a:t> 1 Peter 5:8; cf. James 4:7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15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3866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Help With Temptation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763000" cy="5262979"/>
          </a:xfrm>
          <a:noFill/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800" u="sng" dirty="0"/>
              <a:t>Ask the right questions</a:t>
            </a:r>
            <a:r>
              <a:rPr lang="en-US" sz="2800" dirty="0"/>
              <a:t>.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Does the Bible prohibit this activity?</a:t>
            </a:r>
            <a:br>
              <a:rPr lang="en-US" sz="2800" dirty="0"/>
            </a:br>
            <a:r>
              <a:rPr lang="en-US" sz="2800" dirty="0"/>
              <a:t>Galatians 5:19ff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Would I want to be doing this when the Lord comes? 2 Peter 3:10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Will this destroy my ability to think soberly? </a:t>
            </a:r>
            <a:br>
              <a:rPr lang="en-US" sz="2800" dirty="0"/>
            </a:br>
            <a:r>
              <a:rPr lang="en-US" sz="2800" dirty="0"/>
              <a:t>Romans 12:3; Titus 2:2ff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Will this cause others to stumble?</a:t>
            </a:r>
            <a:br>
              <a:rPr lang="en-US" sz="2800" dirty="0"/>
            </a:br>
            <a:r>
              <a:rPr lang="en-US" sz="2800" dirty="0"/>
              <a:t>Matthew 18:6-7; 1 Corinthians 8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Have my parents forbidden it? Proverbs 15:5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Does my conscience already question it? </a:t>
            </a:r>
            <a:br>
              <a:rPr lang="en-US" sz="2800" dirty="0"/>
            </a:br>
            <a:r>
              <a:rPr lang="en-US" sz="2800" dirty="0"/>
              <a:t>cf. Romans 14:23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16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3866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Dealing With Temptations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8079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dirty="0"/>
              <a:t>James 1:12, </a:t>
            </a:r>
            <a:r>
              <a:rPr lang="en-US" sz="3200" i="1" dirty="0"/>
              <a:t>“Blessed is the man that endureth temptation; for when he hath been approved, he shall receive the crown of life, which (the Lord) promised to them that love him.”</a:t>
            </a:r>
          </a:p>
          <a:p>
            <a:pPr>
              <a:buNone/>
            </a:pPr>
            <a:endParaRPr lang="en-US" sz="3200" i="1" dirty="0"/>
          </a:p>
          <a:p>
            <a:pPr>
              <a:buNone/>
            </a:pPr>
            <a:r>
              <a:rPr lang="en-US" sz="3200" dirty="0"/>
              <a:t>James 4:7, </a:t>
            </a:r>
            <a:r>
              <a:rPr lang="en-US" sz="3200" i="1" dirty="0"/>
              <a:t>“Be subject therefore unto God; but resist the devil, and he will flee from you.”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17</a:t>
            </a: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69030"/>
            <a:ext cx="8229600" cy="138499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Lessons From The Book Of James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8027" y="1677174"/>
            <a:ext cx="8686800" cy="4647426"/>
          </a:xfrm>
          <a:noFill/>
          <a:ln>
            <a:solidFill>
              <a:schemeClr val="bg1">
                <a:alpha val="0"/>
              </a:schemeClr>
            </a:solidFill>
          </a:ln>
        </p:spPr>
        <p:txBody>
          <a:bodyPr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Date: AD 45 and AD 62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400" dirty="0"/>
              <a:t>Likely the earlier part of this period.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Author: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400" dirty="0"/>
              <a:t>Appears to be James, the half-brother of Jesus.</a:t>
            </a:r>
            <a:br>
              <a:rPr lang="en-US" sz="2400" dirty="0"/>
            </a:br>
            <a:r>
              <a:rPr lang="en-US" sz="2400" dirty="0"/>
              <a:t> (Matthew 13:55; Mark 6:3).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400" dirty="0"/>
              <a:t>Did not believe in Jesus during His ministry. (John 7:5)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400" dirty="0"/>
              <a:t>After the resurrection and appearance of Jesus to him, James became a disciple. (1 Corinthians 15:7; Acts 1:14)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400" dirty="0"/>
              <a:t>Leader in the Jerusalem church. (Galatians 2:9;</a:t>
            </a:r>
            <a:br>
              <a:rPr lang="en-US" sz="2400" dirty="0"/>
            </a:br>
            <a:r>
              <a:rPr lang="en-US" sz="2400" dirty="0"/>
              <a:t>Acts 15:13ff) When Paul visited Jerusalem, he brought greetings to James. (Acts 21:18)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>
            <a:extLst>
              <a:ext uri="{FF2B5EF4-FFF2-40B4-BE49-F238E27FC236}">
                <a16:creationId xmlns:a16="http://schemas.microsoft.com/office/drawing/2014/main" id="{2E3135BE-18E8-467A-85CF-0831D8BAB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9030"/>
            <a:ext cx="8229600" cy="138499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Lessons From The Book Of James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60387"/>
          </a:xfrm>
          <a:noFill/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  <a:buSzPct val="100000"/>
            </a:pPr>
            <a:r>
              <a:rPr lang="en-US" sz="3600" dirty="0"/>
              <a:t>Recipients: Dispersed Jewish Christians.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Believers of Jewish origin.</a:t>
            </a:r>
          </a:p>
          <a:p>
            <a:pPr lvl="1">
              <a:buClr>
                <a:schemeClr val="tx1"/>
              </a:buClr>
            </a:pPr>
            <a:r>
              <a:rPr lang="en-US" sz="3200" i="1" dirty="0"/>
              <a:t>“… to the twelve tribes which are of the Dispersion …”</a:t>
            </a:r>
            <a:r>
              <a:rPr lang="en-US" sz="3200" dirty="0"/>
              <a:t> James 1:1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Addressed as </a:t>
            </a:r>
            <a:r>
              <a:rPr lang="en-US" sz="3200" i="1" dirty="0"/>
              <a:t>“brethren” </a:t>
            </a:r>
            <a:r>
              <a:rPr lang="en-US" sz="3200" dirty="0"/>
              <a:t>15 times (ASV).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Possibly those driven out of Jerusalem following the death of Stephen.</a:t>
            </a:r>
            <a:br>
              <a:rPr lang="en-US" sz="3200" dirty="0"/>
            </a:br>
            <a:r>
              <a:rPr lang="en-US" sz="3200" dirty="0"/>
              <a:t>Acts 8:1,4; Acts 11:19-20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>
            <a:extLst>
              <a:ext uri="{FF2B5EF4-FFF2-40B4-BE49-F238E27FC236}">
                <a16:creationId xmlns:a16="http://schemas.microsoft.com/office/drawing/2014/main" id="{34C1C263-75DA-451B-A3ED-880105BD1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9030"/>
            <a:ext cx="8229600" cy="138499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Lessons From The Book Of James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5201424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3200" dirty="0"/>
              <a:t>Recipients: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800" dirty="0"/>
              <a:t>Christians (from Jewish background), whose faith in Jesus Christ would be </a:t>
            </a:r>
            <a:r>
              <a:rPr lang="en-US" sz="2800" u="sng" dirty="0"/>
              <a:t>tested by the Gentile society </a:t>
            </a:r>
            <a:r>
              <a:rPr lang="en-US" sz="2800" dirty="0"/>
              <a:t>in which they lived.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800" dirty="0"/>
              <a:t>Christians (from Jewish background), whose faith in Jesus Christ would be </a:t>
            </a:r>
            <a:r>
              <a:rPr lang="en-US" sz="2800" u="sng" dirty="0"/>
              <a:t>tested by their own countrymen</a:t>
            </a:r>
            <a:r>
              <a:rPr lang="en-US" sz="2800" dirty="0"/>
              <a:t>.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800" dirty="0"/>
              <a:t>Most were poor and being oppressed by the rich. (James 2:6-7)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800" dirty="0"/>
              <a:t>Temptation:</a:t>
            </a:r>
          </a:p>
          <a:p>
            <a:pPr lvl="2">
              <a:spcBef>
                <a:spcPts val="0"/>
              </a:spcBef>
              <a:buClr>
                <a:schemeClr val="tx1"/>
              </a:buClr>
            </a:pPr>
            <a:r>
              <a:rPr lang="en-US" sz="2400" dirty="0"/>
              <a:t>Desire to avoid pain.</a:t>
            </a:r>
          </a:p>
          <a:p>
            <a:pPr lvl="2">
              <a:spcBef>
                <a:spcPts val="0"/>
              </a:spcBef>
              <a:buClr>
                <a:schemeClr val="tx1"/>
              </a:buClr>
            </a:pPr>
            <a:r>
              <a:rPr lang="en-US" sz="2400" dirty="0"/>
              <a:t>Desire to enjoy pleasure.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3866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Summary Of The Book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839200" cy="5139869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3600" b="1" dirty="0"/>
              <a:t>Chapter 1: Trials build mature character. James 1:2-4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200" dirty="0"/>
              <a:t>All are subject to temptation, these are not from God, but result from man’s evil desires and eventually leads to spiritual death (1:13-17).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200" b="1" dirty="0"/>
              <a:t>A man must be a hearer and a doer </a:t>
            </a:r>
            <a:r>
              <a:rPr lang="en-US" sz="3200" dirty="0"/>
              <a:t>– if he is to be blessed (1:25).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200" dirty="0"/>
              <a:t>Practical application – caring for the fatherless and destitute widows (1:27).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5</a:t>
            </a:r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3866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Temptations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68" y="1143000"/>
            <a:ext cx="8882064" cy="5432256"/>
          </a:xfrm>
          <a:noFill/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500" b="1" u="sng" dirty="0"/>
              <a:t>All are subject to temptations</a:t>
            </a:r>
            <a:r>
              <a:rPr lang="en-US" sz="3500" b="1" dirty="0"/>
              <a:t>. Luke 17:1</a:t>
            </a:r>
          </a:p>
          <a:p>
            <a:pPr>
              <a:spcBef>
                <a:spcPts val="0"/>
              </a:spcBef>
              <a:buNone/>
            </a:pPr>
            <a:r>
              <a:rPr lang="en-US" sz="2800" i="1" dirty="0"/>
              <a:t>“It is impossible but that occasions of stumbling should come; but woe unto him, through whom they come!”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No person is immune. 2 Timothy 3:12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Manifold temptations. 1 Peter 1:6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400" dirty="0"/>
              <a:t>Not the same for all</a:t>
            </a:r>
            <a:r>
              <a:rPr lang="en-US" sz="2400" i="1" dirty="0"/>
              <a:t>. “by craftiness in deceitful scheming” </a:t>
            </a:r>
            <a:r>
              <a:rPr lang="en-US" sz="2400" dirty="0"/>
              <a:t>(NASV) (Ephesians 4:14; 6:11)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400" dirty="0"/>
              <a:t>Numerous devices. (2 Corinthians 2:11)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Your case is not unique. cf. 1 Corinthians 10:13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400" dirty="0"/>
              <a:t>Rich or poor. James 1:9-11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400" dirty="0"/>
              <a:t>Young or old. Titus 2:11-12; 1 Peter 2:11;</a:t>
            </a:r>
            <a:br>
              <a:rPr lang="en-US" sz="2400" dirty="0"/>
            </a:br>
            <a:r>
              <a:rPr lang="en-US" sz="2400" dirty="0"/>
              <a:t>2 Timothy 2:22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3866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Temptations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16215"/>
            <a:ext cx="8915400" cy="5693866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b="1" u="sng" dirty="0"/>
              <a:t>Rejoice in temptations</a:t>
            </a:r>
            <a:r>
              <a:rPr lang="en-US" sz="3200" b="1" dirty="0"/>
              <a:t>. James 1:2, 12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Temptation is not sin. Proverbs 1:10, </a:t>
            </a:r>
            <a:r>
              <a:rPr lang="en-US" sz="2800" i="1" dirty="0"/>
              <a:t>“My son, if sinners entice thee, Consent thou not.”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Sin is committed when </a:t>
            </a:r>
            <a:r>
              <a:rPr lang="en-US" sz="2800" i="1" u="sng" dirty="0"/>
              <a:t>desire</a:t>
            </a:r>
            <a:r>
              <a:rPr lang="en-US" sz="2800" dirty="0"/>
              <a:t> controls.</a:t>
            </a:r>
            <a:br>
              <a:rPr lang="en-US" sz="2800" dirty="0"/>
            </a:br>
            <a:r>
              <a:rPr lang="en-US" sz="2800" dirty="0"/>
              <a:t>cf. James 1:13-15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i="1" dirty="0"/>
              <a:t>“Lust” (</a:t>
            </a:r>
            <a:r>
              <a:rPr lang="en-US" sz="2800" i="1" dirty="0" err="1"/>
              <a:t>epithumia</a:t>
            </a:r>
            <a:r>
              <a:rPr lang="en-US" sz="2800" i="1" dirty="0"/>
              <a:t>) “</a:t>
            </a:r>
            <a:r>
              <a:rPr lang="en-US" sz="2800" dirty="0"/>
              <a:t>desire, craving, longing.”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200" dirty="0"/>
              <a:t>Whether good or bad determined by context.</a:t>
            </a:r>
          </a:p>
          <a:p>
            <a:pPr lvl="2">
              <a:spcBef>
                <a:spcPts val="0"/>
              </a:spcBef>
              <a:buClr>
                <a:schemeClr val="tx1"/>
              </a:buClr>
            </a:pPr>
            <a:r>
              <a:rPr lang="en-US" sz="3200" dirty="0"/>
              <a:t>Good – Jesus, Luke 22:15; Paul, Philippians 1:23; 1 Thessalonians 2:17</a:t>
            </a:r>
          </a:p>
          <a:p>
            <a:pPr lvl="2">
              <a:spcBef>
                <a:spcPts val="0"/>
              </a:spcBef>
              <a:buClr>
                <a:schemeClr val="tx1"/>
              </a:buClr>
            </a:pPr>
            <a:r>
              <a:rPr lang="en-US" sz="3200" dirty="0"/>
              <a:t>Bad – Cain, Genesis 4:7; David,</a:t>
            </a:r>
            <a:br>
              <a:rPr lang="en-US" sz="3200" dirty="0"/>
            </a:br>
            <a:r>
              <a:rPr lang="en-US" sz="3200" dirty="0"/>
              <a:t>2 Samuel 11:1-27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7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3866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Temptations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81328"/>
            <a:ext cx="8839200" cy="4770537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600" b="1" u="sng" dirty="0"/>
              <a:t>Rejoice in temptations</a:t>
            </a:r>
            <a:r>
              <a:rPr lang="en-US" sz="3600" b="1" dirty="0"/>
              <a:t>. James 1:2, 12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3600" dirty="0"/>
              <a:t>Temptation is not sin.</a:t>
            </a:r>
            <a:br>
              <a:rPr lang="en-US" sz="3600" dirty="0"/>
            </a:br>
            <a:r>
              <a:rPr lang="en-US" sz="3600" dirty="0"/>
              <a:t>Jesus was tempted. Hebrews 4:15; Matthew 4:1-11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200" dirty="0"/>
              <a:t>Weary. John 4:6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200" dirty="0"/>
              <a:t>Thirsty. John 4:7; 19:28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200" dirty="0"/>
              <a:t>Hungry. Matthew 4:2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200" dirty="0"/>
              <a:t>Because He was tempted, He is able to help us. Hebrews 2:17-18; 4:16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8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3866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Temptations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386090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600" b="1" u="sng" dirty="0"/>
              <a:t>Rejoice in temptations</a:t>
            </a:r>
            <a:r>
              <a:rPr lang="en-US" sz="3600" b="1" dirty="0"/>
              <a:t>. James 1:2, 12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Temptations are not punishment. </a:t>
            </a:r>
            <a:br>
              <a:rPr lang="en-US" sz="2800" dirty="0"/>
            </a:br>
            <a:r>
              <a:rPr lang="en-US" sz="2800" dirty="0"/>
              <a:t>cf. Hebrews 12:7-11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Faith is proved or tested. 1 Peter 1:6; 4:12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Success results in patience … Hope.</a:t>
            </a:r>
            <a:br>
              <a:rPr lang="en-US" sz="2800" dirty="0"/>
            </a:br>
            <a:r>
              <a:rPr lang="en-US" sz="2800" dirty="0"/>
              <a:t>James 1:3, 12; Romans 5:3-4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James 1:4 – May be </a:t>
            </a:r>
            <a:r>
              <a:rPr lang="en-US" sz="2800" i="1" dirty="0"/>
              <a:t>“perfect” (</a:t>
            </a:r>
            <a:r>
              <a:rPr lang="en-US" sz="2800" i="1" dirty="0" err="1"/>
              <a:t>teleion</a:t>
            </a:r>
            <a:r>
              <a:rPr lang="en-US" sz="2800" i="1" dirty="0"/>
              <a:t>) </a:t>
            </a:r>
            <a:r>
              <a:rPr lang="en-US" sz="2800" dirty="0"/>
              <a:t>“properly, brought to its end, finished; lacking nothing necessary to completeness; perfect.” (Thayer)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800" dirty="0"/>
              <a:t>No temptation greater than we can bear. </a:t>
            </a:r>
            <a:br>
              <a:rPr lang="en-US" sz="2800" dirty="0"/>
            </a:br>
            <a:r>
              <a:rPr lang="en-US" sz="2800" dirty="0"/>
              <a:t>1 Corinthians 10:13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9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2551</TotalTime>
  <Words>1330</Words>
  <Application>Microsoft Office PowerPoint</Application>
  <PresentationFormat>On-screen Show (4:3)</PresentationFormat>
  <Paragraphs>127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Century Gothic</vt:lpstr>
      <vt:lpstr>Wingdings 3</vt:lpstr>
      <vt:lpstr>Ion</vt:lpstr>
      <vt:lpstr>Dealing With Temptations</vt:lpstr>
      <vt:lpstr>Lessons From The Book Of James</vt:lpstr>
      <vt:lpstr>Lessons From The Book Of James</vt:lpstr>
      <vt:lpstr>Lessons From The Book Of James</vt:lpstr>
      <vt:lpstr>Summary Of The Book</vt:lpstr>
      <vt:lpstr>Temptations</vt:lpstr>
      <vt:lpstr>Temptations</vt:lpstr>
      <vt:lpstr>Temptations</vt:lpstr>
      <vt:lpstr>Temptations</vt:lpstr>
      <vt:lpstr>Help With Temptation</vt:lpstr>
      <vt:lpstr>Help With Temptation</vt:lpstr>
      <vt:lpstr>Help With Temptation</vt:lpstr>
      <vt:lpstr>Help With Temptation</vt:lpstr>
      <vt:lpstr>Help With Temptation</vt:lpstr>
      <vt:lpstr>Help With Temptation</vt:lpstr>
      <vt:lpstr>Help With Temptation</vt:lpstr>
      <vt:lpstr>Dealing With Temptations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Dealing With Temptations (4)</dc:title>
  <dc:creator>Micky Galloway</dc:creator>
  <cp:lastModifiedBy>Richard Lidh</cp:lastModifiedBy>
  <cp:revision>89</cp:revision>
  <cp:lastPrinted>2021-04-11T15:57:01Z</cp:lastPrinted>
  <dcterms:created xsi:type="dcterms:W3CDTF">2014-02-16T13:23:48Z</dcterms:created>
  <dcterms:modified xsi:type="dcterms:W3CDTF">2021-04-11T15:57:03Z</dcterms:modified>
</cp:coreProperties>
</file>